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7053263" cy="93091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5F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0C96-857C-4A28-94DA-4E7C09BF5D29}" type="datetimeFigureOut">
              <a:rPr lang="es-MX" smtClean="0"/>
              <a:t>19/10/2022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1AC5E-1DED-4BA6-A3F9-09D8140B5FEC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08716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0C96-857C-4A28-94DA-4E7C09BF5D29}" type="datetimeFigureOut">
              <a:rPr lang="es-MX" smtClean="0"/>
              <a:t>19/10/2022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1AC5E-1DED-4BA6-A3F9-09D8140B5FEC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99589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0C96-857C-4A28-94DA-4E7C09BF5D29}" type="datetimeFigureOut">
              <a:rPr lang="es-MX" smtClean="0"/>
              <a:t>19/10/2022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1AC5E-1DED-4BA6-A3F9-09D8140B5FEC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0486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0C96-857C-4A28-94DA-4E7C09BF5D29}" type="datetimeFigureOut">
              <a:rPr lang="es-MX" smtClean="0"/>
              <a:t>19/10/2022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1AC5E-1DED-4BA6-A3F9-09D8140B5FEC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1468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0C96-857C-4A28-94DA-4E7C09BF5D29}" type="datetimeFigureOut">
              <a:rPr lang="es-MX" smtClean="0"/>
              <a:t>19/10/2022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1AC5E-1DED-4BA6-A3F9-09D8140B5FEC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21231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0C96-857C-4A28-94DA-4E7C09BF5D29}" type="datetimeFigureOut">
              <a:rPr lang="es-MX" smtClean="0"/>
              <a:t>19/10/2022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1AC5E-1DED-4BA6-A3F9-09D8140B5FEC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76020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0C96-857C-4A28-94DA-4E7C09BF5D29}" type="datetimeFigureOut">
              <a:rPr lang="es-MX" smtClean="0"/>
              <a:t>19/10/2022</a:t>
            </a:fld>
            <a:endParaRPr lang="es-MX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1AC5E-1DED-4BA6-A3F9-09D8140B5FEC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79179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0C96-857C-4A28-94DA-4E7C09BF5D29}" type="datetimeFigureOut">
              <a:rPr lang="es-MX" smtClean="0"/>
              <a:t>19/10/2022</a:t>
            </a:fld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1AC5E-1DED-4BA6-A3F9-09D8140B5FEC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42714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0C96-857C-4A28-94DA-4E7C09BF5D29}" type="datetimeFigureOut">
              <a:rPr lang="es-MX" smtClean="0"/>
              <a:t>19/10/2022</a:t>
            </a:fld>
            <a:endParaRPr lang="es-MX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1AC5E-1DED-4BA6-A3F9-09D8140B5FEC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4505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0C96-857C-4A28-94DA-4E7C09BF5D29}" type="datetimeFigureOut">
              <a:rPr lang="es-MX" smtClean="0"/>
              <a:t>19/10/2022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1AC5E-1DED-4BA6-A3F9-09D8140B5FEC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50277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0C96-857C-4A28-94DA-4E7C09BF5D29}" type="datetimeFigureOut">
              <a:rPr lang="es-MX" smtClean="0"/>
              <a:t>19/10/2022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1AC5E-1DED-4BA6-A3F9-09D8140B5FEC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2031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2F0C96-857C-4A28-94DA-4E7C09BF5D29}" type="datetimeFigureOut">
              <a:rPr lang="es-MX" smtClean="0"/>
              <a:t>19/10/2022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01AC5E-1DED-4BA6-A3F9-09D8140B5FEC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91349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6" name="Conector recto 95">
            <a:extLst>
              <a:ext uri="{FF2B5EF4-FFF2-40B4-BE49-F238E27FC236}">
                <a16:creationId xmlns:a16="http://schemas.microsoft.com/office/drawing/2014/main" id="{BC73296B-6DF0-4C44-A6C6-92AAE348CE00}"/>
              </a:ext>
            </a:extLst>
          </p:cNvPr>
          <p:cNvCxnSpPr>
            <a:cxnSpLocks/>
          </p:cNvCxnSpPr>
          <p:nvPr/>
        </p:nvCxnSpPr>
        <p:spPr>
          <a:xfrm flipH="1">
            <a:off x="7530295" y="4913549"/>
            <a:ext cx="202177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/>
          <p:cNvCxnSpPr/>
          <p:nvPr/>
        </p:nvCxnSpPr>
        <p:spPr>
          <a:xfrm>
            <a:off x="1520467" y="2139573"/>
            <a:ext cx="6339" cy="138737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 flipH="1">
            <a:off x="2688521" y="2131931"/>
            <a:ext cx="1508" cy="73411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6"/>
          <p:cNvCxnSpPr/>
          <p:nvPr/>
        </p:nvCxnSpPr>
        <p:spPr>
          <a:xfrm flipH="1">
            <a:off x="5450462" y="2257647"/>
            <a:ext cx="4133" cy="30681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/>
          <p:cNvCxnSpPr>
            <a:cxnSpLocks/>
          </p:cNvCxnSpPr>
          <p:nvPr/>
        </p:nvCxnSpPr>
        <p:spPr>
          <a:xfrm>
            <a:off x="4240330" y="2599766"/>
            <a:ext cx="0" cy="12419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/>
          <p:cNvCxnSpPr/>
          <p:nvPr/>
        </p:nvCxnSpPr>
        <p:spPr>
          <a:xfrm>
            <a:off x="1201214" y="2960076"/>
            <a:ext cx="0" cy="30924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upo 12"/>
          <p:cNvGrpSpPr/>
          <p:nvPr/>
        </p:nvGrpSpPr>
        <p:grpSpPr>
          <a:xfrm>
            <a:off x="836990" y="466081"/>
            <a:ext cx="10148953" cy="5841379"/>
            <a:chOff x="44809" y="96735"/>
            <a:chExt cx="10148990" cy="5841379"/>
          </a:xfrm>
        </p:grpSpPr>
        <p:sp>
          <p:nvSpPr>
            <p:cNvPr id="14" name="Rectángulo redondeado 13"/>
            <p:cNvSpPr/>
            <p:nvPr/>
          </p:nvSpPr>
          <p:spPr>
            <a:xfrm>
              <a:off x="2323682" y="4889420"/>
              <a:ext cx="904395" cy="315634"/>
            </a:xfrm>
            <a:prstGeom prst="roundRect">
              <a:avLst/>
            </a:prstGeom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</a:pPr>
              <a:r>
                <a:rPr lang="es-ES" sz="8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Auxiliar Parral</a:t>
              </a:r>
            </a:p>
          </p:txBody>
        </p:sp>
        <p:grpSp>
          <p:nvGrpSpPr>
            <p:cNvPr id="19" name="Grupo 18"/>
            <p:cNvGrpSpPr/>
            <p:nvPr/>
          </p:nvGrpSpPr>
          <p:grpSpPr>
            <a:xfrm>
              <a:off x="44809" y="96735"/>
              <a:ext cx="10148990" cy="5841379"/>
              <a:chOff x="44809" y="96735"/>
              <a:chExt cx="10148990" cy="5841379"/>
            </a:xfrm>
          </p:grpSpPr>
          <p:sp>
            <p:nvSpPr>
              <p:cNvPr id="20" name="Rectángulo redondeado 19"/>
              <p:cNvSpPr/>
              <p:nvPr/>
            </p:nvSpPr>
            <p:spPr>
              <a:xfrm>
                <a:off x="3273180" y="5486768"/>
                <a:ext cx="1023855" cy="451346"/>
              </a:xfrm>
              <a:prstGeom prst="roundRect">
                <a:avLst/>
              </a:prstGeom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</a:pPr>
                <a:r>
                  <a:rPr lang="es-ES" sz="8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Coordinador (a) de Tienda Jrz (Enc)</a:t>
                </a:r>
              </a:p>
            </p:txBody>
          </p:sp>
          <p:grpSp>
            <p:nvGrpSpPr>
              <p:cNvPr id="21" name="Grupo 20"/>
              <p:cNvGrpSpPr/>
              <p:nvPr/>
            </p:nvGrpSpPr>
            <p:grpSpPr>
              <a:xfrm>
                <a:off x="44809" y="96735"/>
                <a:ext cx="10148990" cy="5410019"/>
                <a:chOff x="44809" y="96735"/>
                <a:chExt cx="10148990" cy="5410019"/>
              </a:xfrm>
            </p:grpSpPr>
            <p:cxnSp>
              <p:nvCxnSpPr>
                <p:cNvPr id="28" name="Conector recto 27"/>
                <p:cNvCxnSpPr>
                  <a:cxnSpLocks/>
                  <a:stCxn id="62" idx="2"/>
                  <a:endCxn id="68" idx="2"/>
                </p:cNvCxnSpPr>
                <p:nvPr/>
              </p:nvCxnSpPr>
              <p:spPr>
                <a:xfrm>
                  <a:off x="726251" y="4743450"/>
                  <a:ext cx="4785" cy="763304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2" name="Grupo 21"/>
                <p:cNvGrpSpPr/>
                <p:nvPr/>
              </p:nvGrpSpPr>
              <p:grpSpPr>
                <a:xfrm>
                  <a:off x="44809" y="96735"/>
                  <a:ext cx="10148990" cy="5410019"/>
                  <a:chOff x="44809" y="96735"/>
                  <a:chExt cx="10148990" cy="5410019"/>
                </a:xfrm>
              </p:grpSpPr>
              <p:grpSp>
                <p:nvGrpSpPr>
                  <p:cNvPr id="41" name="Grupo 40"/>
                  <p:cNvGrpSpPr/>
                  <p:nvPr/>
                </p:nvGrpSpPr>
                <p:grpSpPr>
                  <a:xfrm>
                    <a:off x="44809" y="96735"/>
                    <a:ext cx="10148990" cy="5410019"/>
                    <a:chOff x="44809" y="96735"/>
                    <a:chExt cx="10148990" cy="5410019"/>
                  </a:xfrm>
                </p:grpSpPr>
                <p:grpSp>
                  <p:nvGrpSpPr>
                    <p:cNvPr id="46" name="Grupo 45"/>
                    <p:cNvGrpSpPr/>
                    <p:nvPr/>
                  </p:nvGrpSpPr>
                  <p:grpSpPr>
                    <a:xfrm>
                      <a:off x="44809" y="96735"/>
                      <a:ext cx="10148990" cy="5410019"/>
                      <a:chOff x="44809" y="-236640"/>
                      <a:chExt cx="10148990" cy="5410019"/>
                    </a:xfrm>
                  </p:grpSpPr>
                  <p:sp>
                    <p:nvSpPr>
                      <p:cNvPr id="56" name="Rectángulo redondeado 55"/>
                      <p:cNvSpPr/>
                      <p:nvPr/>
                    </p:nvSpPr>
                    <p:spPr>
                      <a:xfrm>
                        <a:off x="3954441" y="-236640"/>
                        <a:ext cx="1449255" cy="390525"/>
                      </a:xfrm>
                      <a:prstGeom prst="roundRect">
                        <a:avLst/>
                      </a:prstGeom>
                      <a:solidFill>
                        <a:srgbClr val="7030A0"/>
                      </a:solidFill>
                      <a:ln w="28575"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algn="ctr">
                          <a:lnSpc>
                            <a:spcPct val="107000"/>
                          </a:lnSpc>
                        </a:pPr>
                        <a:r>
                          <a:rPr lang="es-MX" sz="1800" dirty="0">
                            <a:effectLst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Director (a)</a:t>
                        </a:r>
                        <a:endParaRPr lang="es-MX" sz="1100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57" name="Rectángulo redondeado 56"/>
                      <p:cNvSpPr/>
                      <p:nvPr/>
                    </p:nvSpPr>
                    <p:spPr>
                      <a:xfrm>
                        <a:off x="4919137" y="702465"/>
                        <a:ext cx="1388339" cy="230985"/>
                      </a:xfrm>
                      <a:prstGeom prst="roundRect">
                        <a:avLst/>
                      </a:prstGeom>
                      <a:ln w="28575"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algn="ctr">
                          <a:lnSpc>
                            <a:spcPct val="107000"/>
                          </a:lnSpc>
                        </a:pPr>
                        <a:r>
                          <a:rPr lang="es-MX" sz="1100" dirty="0">
                            <a:effectLst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Secretaría</a:t>
                        </a:r>
                        <a:r>
                          <a:rPr lang="es-MX" sz="800" dirty="0">
                            <a:effectLst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 </a:t>
                        </a:r>
                        <a:endParaRPr lang="es-MX" sz="1100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grpSp>
                    <p:nvGrpSpPr>
                      <p:cNvPr id="59" name="Grupo 58"/>
                      <p:cNvGrpSpPr/>
                      <p:nvPr/>
                    </p:nvGrpSpPr>
                    <p:grpSpPr>
                      <a:xfrm>
                        <a:off x="44809" y="1194349"/>
                        <a:ext cx="10148990" cy="2128362"/>
                        <a:chOff x="-79021" y="-5801"/>
                        <a:chExt cx="10149436" cy="2128425"/>
                      </a:xfrm>
                    </p:grpSpPr>
                    <p:sp>
                      <p:nvSpPr>
                        <p:cNvPr id="76" name="Rectángulo redondeado 75"/>
                        <p:cNvSpPr/>
                        <p:nvPr/>
                      </p:nvSpPr>
                      <p:spPr>
                        <a:xfrm>
                          <a:off x="402279" y="3783"/>
                          <a:ext cx="1655180" cy="582380"/>
                        </a:xfrm>
                        <a:prstGeom prst="roundRect">
                          <a:avLst/>
                        </a:prstGeom>
                        <a:ln w="28575"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algn="ctr"/>
                          <a:r>
                            <a:rPr lang="es-MX" sz="1100" dirty="0">
                              <a:effectLst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Jef</a:t>
                          </a:r>
                          <a:r>
                            <a:rPr lang="es-MX" sz="1100" dirty="0"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e (a)</a:t>
                          </a:r>
                          <a:r>
                            <a:rPr lang="es-MX" sz="1100" dirty="0">
                              <a:effectLst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del Departamento Administrativo</a:t>
                          </a:r>
                        </a:p>
                      </p:txBody>
                    </p:sp>
                    <p:sp>
                      <p:nvSpPr>
                        <p:cNvPr id="77" name="Rectángulo redondeado 76"/>
                        <p:cNvSpPr/>
                        <p:nvPr/>
                      </p:nvSpPr>
                      <p:spPr>
                        <a:xfrm>
                          <a:off x="3646980" y="-5801"/>
                          <a:ext cx="1812335" cy="593508"/>
                        </a:xfrm>
                        <a:prstGeom prst="roundRect">
                          <a:avLst/>
                        </a:prstGeom>
                        <a:ln w="28575"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algn="ctr"/>
                          <a:r>
                            <a:rPr lang="es-MX" sz="1100" dirty="0">
                              <a:effectLst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Jefe (a) del Departamento Comercial</a:t>
                          </a:r>
                        </a:p>
                      </p:txBody>
                    </p:sp>
                    <p:sp>
                      <p:nvSpPr>
                        <p:cNvPr id="80" name="Rectángulo redondeado 79"/>
                        <p:cNvSpPr/>
                        <p:nvPr/>
                      </p:nvSpPr>
                      <p:spPr>
                        <a:xfrm>
                          <a:off x="-79021" y="844726"/>
                          <a:ext cx="1169043" cy="530763"/>
                        </a:xfrm>
                        <a:prstGeom prst="roundRect">
                          <a:avLst/>
                        </a:prstGeom>
                        <a:ln w="28575"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algn="ctr">
                            <a:lnSpc>
                              <a:spcPct val="107000"/>
                            </a:lnSpc>
                          </a:pPr>
                          <a:r>
                            <a:rPr lang="es-MX" sz="800" dirty="0">
                              <a:effectLst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Supervisor</a:t>
                          </a:r>
                          <a:r>
                            <a:rPr lang="es-ES" sz="800" dirty="0">
                              <a:effectLst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(a)</a:t>
                          </a:r>
                          <a:r>
                            <a:rPr lang="es-MX" sz="800" dirty="0">
                              <a:effectLst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Administrativo (Sa)</a:t>
                          </a:r>
                        </a:p>
                      </p:txBody>
                    </p:sp>
                    <p:sp>
                      <p:nvSpPr>
                        <p:cNvPr id="81" name="Rectángulo redondeado 80"/>
                        <p:cNvSpPr/>
                        <p:nvPr/>
                      </p:nvSpPr>
                      <p:spPr>
                        <a:xfrm>
                          <a:off x="-70229" y="1619479"/>
                          <a:ext cx="1101302" cy="448983"/>
                        </a:xfrm>
                        <a:prstGeom prst="roundRect">
                          <a:avLst/>
                        </a:prstGeom>
                        <a:ln w="28575"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algn="ctr">
                            <a:lnSpc>
                              <a:spcPct val="107000"/>
                            </a:lnSpc>
                          </a:pPr>
                          <a:r>
                            <a:rPr lang="es-MX" sz="800" dirty="0">
                              <a:effectLst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Contabilidad (Pe)</a:t>
                          </a:r>
                        </a:p>
                      </p:txBody>
                    </p:sp>
                    <p:sp>
                      <p:nvSpPr>
                        <p:cNvPr id="82" name="Rectángulo redondeado 81"/>
                        <p:cNvSpPr/>
                        <p:nvPr/>
                      </p:nvSpPr>
                      <p:spPr>
                        <a:xfrm>
                          <a:off x="1453152" y="855355"/>
                          <a:ext cx="1037507" cy="532606"/>
                        </a:xfrm>
                        <a:prstGeom prst="roundRect">
                          <a:avLst/>
                        </a:prstGeom>
                        <a:ln w="28575"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algn="ctr"/>
                          <a:r>
                            <a:rPr lang="es-MX" sz="900" dirty="0">
                              <a:effectLst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Recursos Humanos (Pe)</a:t>
                          </a:r>
                        </a:p>
                      </p:txBody>
                    </p:sp>
                    <p:sp>
                      <p:nvSpPr>
                        <p:cNvPr id="83" name="Rectángulo redondeado 82"/>
                        <p:cNvSpPr/>
                        <p:nvPr/>
                      </p:nvSpPr>
                      <p:spPr>
                        <a:xfrm>
                          <a:off x="9059649" y="1551812"/>
                          <a:ext cx="1010766" cy="555585"/>
                        </a:xfrm>
                        <a:prstGeom prst="roundRect">
                          <a:avLst/>
                        </a:prstGeom>
                        <a:ln w="28575"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algn="ctr">
                            <a:lnSpc>
                              <a:spcPct val="107000"/>
                            </a:lnSpc>
                          </a:pPr>
                          <a:r>
                            <a:rPr lang="es-MX" sz="800" dirty="0"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Proyectos Especiales (Sa)</a:t>
                          </a:r>
                        </a:p>
                      </p:txBody>
                    </p:sp>
                    <p:sp>
                      <p:nvSpPr>
                        <p:cNvPr id="85" name="Rectángulo redondeado 84"/>
                        <p:cNvSpPr/>
                        <p:nvPr/>
                      </p:nvSpPr>
                      <p:spPr>
                        <a:xfrm>
                          <a:off x="5123828" y="842075"/>
                          <a:ext cx="1052175" cy="494445"/>
                        </a:xfrm>
                        <a:prstGeom prst="roundRect">
                          <a:avLst/>
                        </a:prstGeom>
                        <a:ln w="28575"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algn="ctr">
                            <a:lnSpc>
                              <a:spcPct val="107000"/>
                            </a:lnSpc>
                          </a:pPr>
                          <a:r>
                            <a:rPr lang="es-ES" sz="800" dirty="0">
                              <a:effectLst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Compras</a:t>
                          </a:r>
                        </a:p>
                      </p:txBody>
                    </p:sp>
                    <p:sp>
                      <p:nvSpPr>
                        <p:cNvPr id="86" name="Rectángulo redondeado 85"/>
                        <p:cNvSpPr/>
                        <p:nvPr/>
                      </p:nvSpPr>
                      <p:spPr>
                        <a:xfrm>
                          <a:off x="5563731" y="1676677"/>
                          <a:ext cx="1053406" cy="445947"/>
                        </a:xfrm>
                        <a:prstGeom prst="roundRect">
                          <a:avLst/>
                        </a:prstGeom>
                        <a:ln w="28575"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pPr algn="ctr">
                            <a:lnSpc>
                              <a:spcPct val="107000"/>
                            </a:lnSpc>
                          </a:pPr>
                          <a:r>
                            <a:rPr lang="es-ES" sz="800" dirty="0">
                              <a:effectLst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Consignación  (Pe)</a:t>
                          </a:r>
                        </a:p>
                      </p:txBody>
                    </p:sp>
                  </p:grpSp>
                  <p:sp>
                    <p:nvSpPr>
                      <p:cNvPr id="60" name="Rectángulo redondeado 59"/>
                      <p:cNvSpPr/>
                      <p:nvPr/>
                    </p:nvSpPr>
                    <p:spPr>
                      <a:xfrm>
                        <a:off x="5688545" y="3480276"/>
                        <a:ext cx="1052128" cy="390525"/>
                      </a:xfrm>
                      <a:prstGeom prst="roundRect">
                        <a:avLst/>
                      </a:prstGeom>
                      <a:ln w="28575"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algn="ctr">
                          <a:lnSpc>
                            <a:spcPct val="107000"/>
                          </a:lnSpc>
                        </a:pPr>
                        <a:r>
                          <a:rPr lang="es-ES" sz="800" dirty="0">
                            <a:effectLst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Logística y Almacén</a:t>
                        </a:r>
                      </a:p>
                      <a:p>
                        <a:pPr algn="ctr">
                          <a:lnSpc>
                            <a:spcPct val="107000"/>
                          </a:lnSpc>
                        </a:pPr>
                        <a:r>
                          <a:rPr lang="es-ES" sz="800" dirty="0"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(Al)</a:t>
                        </a:r>
                        <a:endParaRPr lang="es-ES" sz="800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61" name="Rectángulo redondeado 60"/>
                      <p:cNvSpPr/>
                      <p:nvPr/>
                    </p:nvSpPr>
                    <p:spPr>
                      <a:xfrm>
                        <a:off x="2916979" y="2042199"/>
                        <a:ext cx="1018130" cy="498370"/>
                      </a:xfrm>
                      <a:prstGeom prst="roundRect">
                        <a:avLst/>
                      </a:prstGeom>
                      <a:ln w="28575"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algn="ctr">
                          <a:lnSpc>
                            <a:spcPct val="107000"/>
                          </a:lnSpc>
                        </a:pPr>
                        <a:r>
                          <a:rPr lang="es-ES" sz="800" dirty="0">
                            <a:effectLst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Supervisor (a) General de  Tiendas (Sa)</a:t>
                        </a:r>
                      </a:p>
                    </p:txBody>
                  </p:sp>
                  <p:sp>
                    <p:nvSpPr>
                      <p:cNvPr id="62" name="Rectángulo redondeado 61"/>
                      <p:cNvSpPr/>
                      <p:nvPr/>
                    </p:nvSpPr>
                    <p:spPr>
                      <a:xfrm>
                        <a:off x="223778" y="3876675"/>
                        <a:ext cx="1004947" cy="533400"/>
                      </a:xfrm>
                      <a:prstGeom prst="roundRect">
                        <a:avLst/>
                      </a:prstGeom>
                      <a:ln w="28575"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algn="ctr"/>
                        <a:r>
                          <a:rPr lang="es-ES" sz="800" dirty="0">
                            <a:effectLst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Coordinador (a) de tienda  Niños </a:t>
                        </a:r>
                        <a:r>
                          <a:rPr lang="es-ES" sz="800" dirty="0"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Héroes (Enc)</a:t>
                        </a:r>
                        <a:endParaRPr lang="es-ES" sz="800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63" name="Rectángulo redondeado 62"/>
                      <p:cNvSpPr/>
                      <p:nvPr/>
                    </p:nvSpPr>
                    <p:spPr>
                      <a:xfrm>
                        <a:off x="2314540" y="3915244"/>
                        <a:ext cx="876738" cy="533400"/>
                      </a:xfrm>
                      <a:prstGeom prst="roundRect">
                        <a:avLst/>
                      </a:prstGeom>
                      <a:ln w="28575"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algn="ctr">
                          <a:lnSpc>
                            <a:spcPct val="107000"/>
                          </a:lnSpc>
                        </a:pPr>
                        <a:r>
                          <a:rPr lang="es-ES" sz="800" dirty="0">
                            <a:effectLst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Coordinador (a) de  Tienda   </a:t>
                        </a:r>
                        <a:r>
                          <a:rPr lang="es-ES" sz="800" dirty="0"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Parral (Enc)</a:t>
                        </a:r>
                        <a:endParaRPr lang="es-ES" sz="800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64" name="Rectángulo redondeado 63"/>
                      <p:cNvSpPr/>
                      <p:nvPr/>
                    </p:nvSpPr>
                    <p:spPr>
                      <a:xfrm>
                        <a:off x="1323519" y="3915244"/>
                        <a:ext cx="855848" cy="523406"/>
                      </a:xfrm>
                      <a:prstGeom prst="roundRect">
                        <a:avLst/>
                      </a:prstGeom>
                      <a:ln w="28575"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algn="ctr">
                          <a:lnSpc>
                            <a:spcPct val="107000"/>
                          </a:lnSpc>
                        </a:pPr>
                        <a:r>
                          <a:rPr lang="es-ES" sz="800" dirty="0">
                            <a:effectLst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Coordinador (a) de tienda  </a:t>
                        </a:r>
                        <a:r>
                          <a:rPr lang="es-ES" sz="800" dirty="0"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Victoria (Enc)</a:t>
                        </a:r>
                        <a:endParaRPr lang="es-ES" sz="800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65" name="Rectángulo redondeado 64"/>
                      <p:cNvSpPr/>
                      <p:nvPr/>
                    </p:nvSpPr>
                    <p:spPr>
                      <a:xfrm>
                        <a:off x="3322084" y="3900571"/>
                        <a:ext cx="926047" cy="533400"/>
                      </a:xfrm>
                      <a:prstGeom prst="roundRect">
                        <a:avLst/>
                      </a:prstGeom>
                      <a:ln w="28575"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algn="ctr"/>
                        <a:r>
                          <a:rPr lang="es-ES" sz="800" dirty="0"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Supervisor </a:t>
                        </a:r>
                        <a:r>
                          <a:rPr lang="es-ES" sz="800" dirty="0">
                            <a:effectLst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(a)</a:t>
                        </a:r>
                        <a:r>
                          <a:rPr lang="es-ES" sz="800" dirty="0"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 de </a:t>
                        </a:r>
                        <a:r>
                          <a:rPr lang="es-ES" sz="800" dirty="0">
                            <a:effectLst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T</a:t>
                        </a:r>
                        <a:r>
                          <a:rPr lang="es-ES" sz="800" dirty="0"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ienda </a:t>
                        </a:r>
                        <a:r>
                          <a:rPr lang="es-ES" sz="800" dirty="0">
                            <a:effectLst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Juárez (Pe)</a:t>
                        </a:r>
                      </a:p>
                    </p:txBody>
                  </p:sp>
                  <p:sp>
                    <p:nvSpPr>
                      <p:cNvPr id="66" name="Rectángulo redondeado 65"/>
                      <p:cNvSpPr/>
                      <p:nvPr/>
                    </p:nvSpPr>
                    <p:spPr>
                      <a:xfrm>
                        <a:off x="4439618" y="3896870"/>
                        <a:ext cx="964078" cy="533400"/>
                      </a:xfrm>
                      <a:prstGeom prst="roundRect">
                        <a:avLst/>
                      </a:prstGeom>
                      <a:ln w="28575"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algn="ctr">
                          <a:lnSpc>
                            <a:spcPct val="107000"/>
                          </a:lnSpc>
                        </a:pPr>
                        <a:r>
                          <a:rPr lang="es-ES" sz="800" dirty="0">
                            <a:effectLst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Coordinador (a) de  Tienda y Museo   </a:t>
                        </a:r>
                        <a:r>
                          <a:rPr lang="es-ES" sz="800" dirty="0"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Creel (Enc)</a:t>
                        </a:r>
                        <a:endParaRPr lang="es-ES" sz="800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67" name="Rectángulo redondeado 66"/>
                      <p:cNvSpPr/>
                      <p:nvPr/>
                    </p:nvSpPr>
                    <p:spPr>
                      <a:xfrm>
                        <a:off x="250459" y="4540253"/>
                        <a:ext cx="928746" cy="247650"/>
                      </a:xfrm>
                      <a:prstGeom prst="roundRect">
                        <a:avLst/>
                      </a:prstGeom>
                      <a:ln w="28575"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algn="ctr">
                          <a:lnSpc>
                            <a:spcPct val="107000"/>
                          </a:lnSpc>
                        </a:pPr>
                        <a:r>
                          <a:rPr lang="es-ES" sz="800" dirty="0">
                            <a:effectLst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Auxiliar NH</a:t>
                        </a:r>
                      </a:p>
                    </p:txBody>
                  </p:sp>
                  <p:sp>
                    <p:nvSpPr>
                      <p:cNvPr id="68" name="Rectángulo redondeado 67"/>
                      <p:cNvSpPr/>
                      <p:nvPr/>
                    </p:nvSpPr>
                    <p:spPr>
                      <a:xfrm>
                        <a:off x="266664" y="4925729"/>
                        <a:ext cx="928745" cy="247650"/>
                      </a:xfrm>
                      <a:prstGeom prst="roundRect">
                        <a:avLst/>
                      </a:prstGeom>
                      <a:ln w="28575"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algn="ctr">
                          <a:lnSpc>
                            <a:spcPct val="107000"/>
                          </a:lnSpc>
                        </a:pPr>
                        <a:r>
                          <a:rPr lang="es-ES" sz="800" dirty="0">
                            <a:effectLst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Auxiliar NH</a:t>
                        </a:r>
                      </a:p>
                    </p:txBody>
                  </p:sp>
                  <p:sp>
                    <p:nvSpPr>
                      <p:cNvPr id="69" name="Rectángulo redondeado 68"/>
                      <p:cNvSpPr/>
                      <p:nvPr/>
                    </p:nvSpPr>
                    <p:spPr>
                      <a:xfrm>
                        <a:off x="1323519" y="4549139"/>
                        <a:ext cx="855849" cy="325619"/>
                      </a:xfrm>
                      <a:prstGeom prst="roundRect">
                        <a:avLst/>
                      </a:prstGeom>
                      <a:ln w="28575"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algn="ctr"/>
                        <a:r>
                          <a:rPr lang="es-ES" sz="800" dirty="0">
                            <a:effectLst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Auxiliar Vic</a:t>
                        </a:r>
                        <a:endParaRPr lang="es-MX" sz="1100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71" name="Rectángulo redondeado 70"/>
                      <p:cNvSpPr/>
                      <p:nvPr/>
                    </p:nvSpPr>
                    <p:spPr>
                      <a:xfrm>
                        <a:off x="4459329" y="4574290"/>
                        <a:ext cx="923460" cy="393081"/>
                      </a:xfrm>
                      <a:prstGeom prst="roundRect">
                        <a:avLst/>
                      </a:prstGeom>
                      <a:ln w="28575"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algn="ctr">
                          <a:lnSpc>
                            <a:spcPct val="107000"/>
                          </a:lnSpc>
                        </a:pPr>
                        <a:r>
                          <a:rPr lang="es-ES" sz="800" dirty="0">
                            <a:effectLst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Auxiliar de Tienda  Creel</a:t>
                        </a:r>
                      </a:p>
                    </p:txBody>
                  </p:sp>
                </p:grpSp>
                <p:grpSp>
                  <p:nvGrpSpPr>
                    <p:cNvPr id="47" name="Grupo 46"/>
                    <p:cNvGrpSpPr/>
                    <p:nvPr/>
                  </p:nvGrpSpPr>
                  <p:grpSpPr>
                    <a:xfrm>
                      <a:off x="1132851" y="487260"/>
                      <a:ext cx="8535518" cy="2311747"/>
                      <a:chOff x="-19674" y="-84240"/>
                      <a:chExt cx="8535518" cy="2311747"/>
                    </a:xfrm>
                  </p:grpSpPr>
                  <p:cxnSp>
                    <p:nvCxnSpPr>
                      <p:cNvPr id="53" name="Conector recto 52"/>
                      <p:cNvCxnSpPr>
                        <a:cxnSpLocks/>
                        <a:endCxn id="100" idx="2"/>
                      </p:cNvCxnSpPr>
                      <p:nvPr/>
                    </p:nvCxnSpPr>
                    <p:spPr>
                      <a:xfrm>
                        <a:off x="6586758" y="794781"/>
                        <a:ext cx="9771" cy="1432726"/>
                      </a:xfrm>
                      <a:prstGeom prst="line">
                        <a:avLst/>
                      </a:prstGeom>
                      <a:ln w="28575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8" name="Conector recto 47"/>
                      <p:cNvCxnSpPr>
                        <a:cxnSpLocks/>
                        <a:stCxn id="56" idx="2"/>
                        <a:endCxn id="77" idx="0"/>
                      </p:cNvCxnSpPr>
                      <p:nvPr/>
                    </p:nvCxnSpPr>
                    <p:spPr>
                      <a:xfrm flipH="1">
                        <a:off x="3524250" y="-84240"/>
                        <a:ext cx="2294" cy="1040464"/>
                      </a:xfrm>
                      <a:prstGeom prst="line">
                        <a:avLst/>
                      </a:prstGeom>
                      <a:ln w="28575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9" name="Conector recto 48"/>
                      <p:cNvCxnSpPr>
                        <a:cxnSpLocks/>
                      </p:cNvCxnSpPr>
                      <p:nvPr/>
                    </p:nvCxnSpPr>
                    <p:spPr>
                      <a:xfrm>
                        <a:off x="3514725" y="783911"/>
                        <a:ext cx="4998586" cy="0"/>
                      </a:xfrm>
                      <a:prstGeom prst="line">
                        <a:avLst/>
                      </a:prstGeom>
                      <a:ln w="28575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0" name="Conector recto 49"/>
                      <p:cNvCxnSpPr/>
                      <p:nvPr/>
                    </p:nvCxnSpPr>
                    <p:spPr>
                      <a:xfrm>
                        <a:off x="-9525" y="464340"/>
                        <a:ext cx="3524250" cy="0"/>
                      </a:xfrm>
                      <a:prstGeom prst="line">
                        <a:avLst/>
                      </a:prstGeom>
                      <a:ln w="28575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2" name="Conector recto 51"/>
                      <p:cNvCxnSpPr>
                        <a:cxnSpLocks/>
                        <a:endCxn id="57" idx="1"/>
                      </p:cNvCxnSpPr>
                      <p:nvPr/>
                    </p:nvCxnSpPr>
                    <p:spPr>
                      <a:xfrm flipV="1">
                        <a:off x="3524250" y="579833"/>
                        <a:ext cx="242362" cy="4205"/>
                      </a:xfrm>
                      <a:prstGeom prst="line">
                        <a:avLst/>
                      </a:prstGeom>
                      <a:ln w="28575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4" name="Conector recto 53"/>
                      <p:cNvCxnSpPr>
                        <a:cxnSpLocks/>
                        <a:endCxn id="116" idx="0"/>
                      </p:cNvCxnSpPr>
                      <p:nvPr/>
                    </p:nvCxnSpPr>
                    <p:spPr>
                      <a:xfrm>
                        <a:off x="8515844" y="782818"/>
                        <a:ext cx="0" cy="190499"/>
                      </a:xfrm>
                      <a:prstGeom prst="line">
                        <a:avLst/>
                      </a:prstGeom>
                      <a:ln w="28575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5" name="Conector recto 54"/>
                      <p:cNvCxnSpPr/>
                      <p:nvPr/>
                    </p:nvCxnSpPr>
                    <p:spPr>
                      <a:xfrm flipH="1">
                        <a:off x="-19674" y="464340"/>
                        <a:ext cx="8795" cy="544836"/>
                      </a:xfrm>
                      <a:prstGeom prst="line">
                        <a:avLst/>
                      </a:prstGeom>
                      <a:ln w="28575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44" name="Conector recto 43"/>
                  <p:cNvCxnSpPr>
                    <a:cxnSpLocks/>
                  </p:cNvCxnSpPr>
                  <p:nvPr/>
                </p:nvCxnSpPr>
                <p:spPr>
                  <a:xfrm flipH="1">
                    <a:off x="3448162" y="2206440"/>
                    <a:ext cx="2329290" cy="14311"/>
                  </a:xfrm>
                  <a:prstGeom prst="line">
                    <a:avLst/>
                  </a:prstGeom>
                  <a:ln w="28575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5" name="Grupo 24"/>
                <p:cNvGrpSpPr/>
                <p:nvPr/>
              </p:nvGrpSpPr>
              <p:grpSpPr>
                <a:xfrm>
                  <a:off x="707200" y="2873944"/>
                  <a:ext cx="4214457" cy="1374675"/>
                  <a:chOff x="-64325" y="-1136081"/>
                  <a:chExt cx="4214457" cy="1374675"/>
                </a:xfrm>
              </p:grpSpPr>
              <p:cxnSp>
                <p:nvCxnSpPr>
                  <p:cNvPr id="35" name="Conector recto 34"/>
                  <p:cNvCxnSpPr>
                    <a:cxnSpLocks/>
                    <a:stCxn id="61" idx="2"/>
                  </p:cNvCxnSpPr>
                  <p:nvPr/>
                </p:nvCxnSpPr>
                <p:spPr>
                  <a:xfrm>
                    <a:off x="2654519" y="-1136081"/>
                    <a:ext cx="8805" cy="1212281"/>
                  </a:xfrm>
                  <a:prstGeom prst="line">
                    <a:avLst/>
                  </a:prstGeom>
                  <a:ln w="28575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Conector recto 35"/>
                  <p:cNvCxnSpPr/>
                  <p:nvPr/>
                </p:nvCxnSpPr>
                <p:spPr>
                  <a:xfrm>
                    <a:off x="-64325" y="52304"/>
                    <a:ext cx="4214457" cy="18411"/>
                  </a:xfrm>
                  <a:prstGeom prst="line">
                    <a:avLst/>
                  </a:prstGeom>
                  <a:ln w="28575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Conector recto 36"/>
                  <p:cNvCxnSpPr>
                    <a:cxnSpLocks/>
                    <a:endCxn id="62" idx="0"/>
                  </p:cNvCxnSpPr>
                  <p:nvPr/>
                </p:nvCxnSpPr>
                <p:spPr>
                  <a:xfrm>
                    <a:off x="-45274" y="52304"/>
                    <a:ext cx="1" cy="147721"/>
                  </a:xfrm>
                  <a:prstGeom prst="line">
                    <a:avLst/>
                  </a:prstGeom>
                  <a:ln w="28575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" name="Conector recto 37"/>
                  <p:cNvCxnSpPr>
                    <a:cxnSpLocks/>
                    <a:endCxn id="64" idx="0"/>
                  </p:cNvCxnSpPr>
                  <p:nvPr/>
                </p:nvCxnSpPr>
                <p:spPr>
                  <a:xfrm>
                    <a:off x="975233" y="52304"/>
                    <a:ext cx="4686" cy="186290"/>
                  </a:xfrm>
                  <a:prstGeom prst="line">
                    <a:avLst/>
                  </a:prstGeom>
                  <a:ln w="28575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Conector recto 38"/>
                  <p:cNvCxnSpPr>
                    <a:cxnSpLocks/>
                    <a:endCxn id="63" idx="0"/>
                  </p:cNvCxnSpPr>
                  <p:nvPr/>
                </p:nvCxnSpPr>
                <p:spPr>
                  <a:xfrm>
                    <a:off x="1976490" y="70715"/>
                    <a:ext cx="4894" cy="167879"/>
                  </a:xfrm>
                  <a:prstGeom prst="line">
                    <a:avLst/>
                  </a:prstGeom>
                  <a:ln w="28575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" name="Conector recto 39"/>
                  <p:cNvCxnSpPr>
                    <a:cxnSpLocks/>
                    <a:endCxn id="66" idx="0"/>
                  </p:cNvCxnSpPr>
                  <p:nvPr/>
                </p:nvCxnSpPr>
                <p:spPr>
                  <a:xfrm>
                    <a:off x="4147607" y="61509"/>
                    <a:ext cx="2524" cy="158711"/>
                  </a:xfrm>
                  <a:prstGeom prst="line">
                    <a:avLst/>
                  </a:prstGeom>
                  <a:ln w="28575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6" name="Conector recto 25"/>
                <p:cNvCxnSpPr>
                  <a:cxnSpLocks/>
                </p:cNvCxnSpPr>
                <p:nvPr/>
              </p:nvCxnSpPr>
              <p:spPr>
                <a:xfrm>
                  <a:off x="6919317" y="2633233"/>
                  <a:ext cx="21000" cy="1936607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7" name="Grupo 26"/>
                <p:cNvGrpSpPr/>
                <p:nvPr/>
              </p:nvGrpSpPr>
              <p:grpSpPr>
                <a:xfrm>
                  <a:off x="3729433" y="4076700"/>
                  <a:ext cx="1192225" cy="1410068"/>
                  <a:chOff x="1672033" y="-666750"/>
                  <a:chExt cx="1192225" cy="1410068"/>
                </a:xfrm>
              </p:grpSpPr>
              <p:cxnSp>
                <p:nvCxnSpPr>
                  <p:cNvPr id="33" name="Conector recto 32"/>
                  <p:cNvCxnSpPr>
                    <a:cxnSpLocks/>
                    <a:stCxn id="65" idx="2"/>
                    <a:endCxn id="20" idx="0"/>
                  </p:cNvCxnSpPr>
                  <p:nvPr/>
                </p:nvCxnSpPr>
                <p:spPr>
                  <a:xfrm>
                    <a:off x="1727708" y="23896"/>
                    <a:ext cx="0" cy="719422"/>
                  </a:xfrm>
                  <a:prstGeom prst="line">
                    <a:avLst/>
                  </a:prstGeom>
                  <a:ln w="28575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" name="Conector recto 31"/>
                  <p:cNvCxnSpPr/>
                  <p:nvPr/>
                </p:nvCxnSpPr>
                <p:spPr>
                  <a:xfrm>
                    <a:off x="1672033" y="-666750"/>
                    <a:ext cx="0" cy="142875"/>
                  </a:xfrm>
                  <a:prstGeom prst="line">
                    <a:avLst/>
                  </a:prstGeom>
                  <a:ln w="28575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Conector recto 33"/>
                  <p:cNvCxnSpPr>
                    <a:cxnSpLocks/>
                    <a:stCxn id="66" idx="2"/>
                    <a:endCxn id="71" idx="0"/>
                  </p:cNvCxnSpPr>
                  <p:nvPr/>
                </p:nvCxnSpPr>
                <p:spPr>
                  <a:xfrm flipH="1">
                    <a:off x="2863660" y="20195"/>
                    <a:ext cx="598" cy="144020"/>
                  </a:xfrm>
                  <a:prstGeom prst="line">
                    <a:avLst/>
                  </a:prstGeom>
                  <a:ln w="28575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9" name="Conector recto 28"/>
                <p:cNvCxnSpPr>
                  <a:cxnSpLocks/>
                  <a:stCxn id="64" idx="2"/>
                  <a:endCxn id="69" idx="0"/>
                </p:cNvCxnSpPr>
                <p:nvPr/>
              </p:nvCxnSpPr>
              <p:spPr>
                <a:xfrm>
                  <a:off x="1751444" y="4772025"/>
                  <a:ext cx="0" cy="110489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91" name="Rectangle 88"/>
          <p:cNvSpPr>
            <a:spLocks noChangeArrowheads="1"/>
          </p:cNvSpPr>
          <p:nvPr/>
        </p:nvSpPr>
        <p:spPr bwMode="auto">
          <a:xfrm>
            <a:off x="-20976" y="-3590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 dirty="0"/>
          </a:p>
        </p:txBody>
      </p:sp>
      <p:cxnSp>
        <p:nvCxnSpPr>
          <p:cNvPr id="94" name="Conector recto 93">
            <a:extLst>
              <a:ext uri="{FF2B5EF4-FFF2-40B4-BE49-F238E27FC236}">
                <a16:creationId xmlns:a16="http://schemas.microsoft.com/office/drawing/2014/main" id="{26E7EB12-0634-46FE-AAEC-E940C5966F7B}"/>
              </a:ext>
            </a:extLst>
          </p:cNvPr>
          <p:cNvCxnSpPr>
            <a:cxnSpLocks/>
            <a:endCxn id="85" idx="3"/>
          </p:cNvCxnSpPr>
          <p:nvPr/>
        </p:nvCxnSpPr>
        <p:spPr>
          <a:xfrm flipH="1" flipV="1">
            <a:off x="7091716" y="2992136"/>
            <a:ext cx="627527" cy="1044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Rectángulo redondeado 59">
            <a:extLst>
              <a:ext uri="{FF2B5EF4-FFF2-40B4-BE49-F238E27FC236}">
                <a16:creationId xmlns:a16="http://schemas.microsoft.com/office/drawing/2014/main" id="{C926D146-3F59-4C14-AE6E-CEEAD88E5C90}"/>
              </a:ext>
            </a:extLst>
          </p:cNvPr>
          <p:cNvSpPr/>
          <p:nvPr/>
        </p:nvSpPr>
        <p:spPr>
          <a:xfrm>
            <a:off x="6469128" y="4710945"/>
            <a:ext cx="1061167" cy="390525"/>
          </a:xfrm>
          <a:prstGeom prst="roundRect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Logística y Almacén (</a:t>
            </a:r>
            <a:r>
              <a:rPr lang="es-ES" sz="800" dirty="0">
                <a:ea typeface="Calibri" panose="020F0502020204030204" pitchFamily="34" charset="0"/>
                <a:cs typeface="Times New Roman" panose="02020603050405020304" pitchFamily="18" charset="0"/>
              </a:rPr>
              <a:t>Pe</a:t>
            </a:r>
            <a:r>
              <a:rPr lang="es-ES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</p:txBody>
      </p:sp>
      <p:cxnSp>
        <p:nvCxnSpPr>
          <p:cNvPr id="97" name="Conector recto 96"/>
          <p:cNvCxnSpPr>
            <a:cxnSpLocks/>
            <a:endCxn id="85" idx="0"/>
          </p:cNvCxnSpPr>
          <p:nvPr/>
        </p:nvCxnSpPr>
        <p:spPr>
          <a:xfrm>
            <a:off x="6565653" y="2582941"/>
            <a:ext cx="1" cy="16198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Rectángulo redondeado 151"/>
          <p:cNvSpPr/>
          <p:nvPr/>
        </p:nvSpPr>
        <p:spPr>
          <a:xfrm>
            <a:off x="4090478" y="5261330"/>
            <a:ext cx="968526" cy="397436"/>
          </a:xfrm>
          <a:prstGeom prst="roundRect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Almacén y Compras  Jrz (Pe)</a:t>
            </a:r>
          </a:p>
        </p:txBody>
      </p:sp>
      <p:cxnSp>
        <p:nvCxnSpPr>
          <p:cNvPr id="98" name="Conector recto 97"/>
          <p:cNvCxnSpPr/>
          <p:nvPr/>
        </p:nvCxnSpPr>
        <p:spPr>
          <a:xfrm>
            <a:off x="3542545" y="5150841"/>
            <a:ext cx="0" cy="11048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Conector recto 108">
            <a:extLst>
              <a:ext uri="{FF2B5EF4-FFF2-40B4-BE49-F238E27FC236}">
                <a16:creationId xmlns:a16="http://schemas.microsoft.com/office/drawing/2014/main" id="{1540D141-5726-9924-CED3-2F33E610FC70}"/>
              </a:ext>
            </a:extLst>
          </p:cNvPr>
          <p:cNvCxnSpPr>
            <a:cxnSpLocks/>
          </p:cNvCxnSpPr>
          <p:nvPr/>
        </p:nvCxnSpPr>
        <p:spPr>
          <a:xfrm>
            <a:off x="10457981" y="2492217"/>
            <a:ext cx="0" cy="35348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Rectángulo redondeado 78">
            <a:extLst>
              <a:ext uri="{FF2B5EF4-FFF2-40B4-BE49-F238E27FC236}">
                <a16:creationId xmlns:a16="http://schemas.microsoft.com/office/drawing/2014/main" id="{9849F7E0-F296-7394-8A8A-B9170FDD120B}"/>
              </a:ext>
            </a:extLst>
          </p:cNvPr>
          <p:cNvSpPr/>
          <p:nvPr/>
        </p:nvSpPr>
        <p:spPr>
          <a:xfrm>
            <a:off x="9714314" y="1902837"/>
            <a:ext cx="1487334" cy="589380"/>
          </a:xfrm>
          <a:prstGeom prst="roundRect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Jefe (a) de Desarrollo Artesanal </a:t>
            </a:r>
          </a:p>
        </p:txBody>
      </p:sp>
      <p:sp>
        <p:nvSpPr>
          <p:cNvPr id="117" name="Rectángulo redondeado 71">
            <a:extLst>
              <a:ext uri="{FF2B5EF4-FFF2-40B4-BE49-F238E27FC236}">
                <a16:creationId xmlns:a16="http://schemas.microsoft.com/office/drawing/2014/main" id="{127F943A-7B60-AF56-54DA-FA49937EE86D}"/>
              </a:ext>
            </a:extLst>
          </p:cNvPr>
          <p:cNvSpPr/>
          <p:nvPr/>
        </p:nvSpPr>
        <p:spPr>
          <a:xfrm>
            <a:off x="9856049" y="2845701"/>
            <a:ext cx="1203863" cy="407377"/>
          </a:xfrm>
          <a:prstGeom prst="roundRect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MX" sz="800" dirty="0">
                <a:ea typeface="Calibri" panose="020F0502020204030204" pitchFamily="34" charset="0"/>
                <a:cs typeface="Times New Roman" panose="02020603050405020304" pitchFamily="18" charset="0"/>
              </a:rPr>
              <a:t>Atención a Artesanos</a:t>
            </a:r>
          </a:p>
          <a:p>
            <a:pPr algn="ctr">
              <a:lnSpc>
                <a:spcPct val="107000"/>
              </a:lnSpc>
            </a:pPr>
            <a:r>
              <a:rPr lang="es-MX" sz="800" dirty="0">
                <a:ea typeface="Calibri" panose="020F0502020204030204" pitchFamily="34" charset="0"/>
                <a:cs typeface="Times New Roman" panose="02020603050405020304" pitchFamily="18" charset="0"/>
              </a:rPr>
              <a:t> (Pe)</a:t>
            </a:r>
          </a:p>
        </p:txBody>
      </p:sp>
      <p:sp>
        <p:nvSpPr>
          <p:cNvPr id="113" name="Rectángulo redondeado 77">
            <a:extLst>
              <a:ext uri="{FF2B5EF4-FFF2-40B4-BE49-F238E27FC236}">
                <a16:creationId xmlns:a16="http://schemas.microsoft.com/office/drawing/2014/main" id="{22ECCDBF-5EF4-2AAD-4BF2-EC8C3765B157}"/>
              </a:ext>
            </a:extLst>
          </p:cNvPr>
          <p:cNvSpPr/>
          <p:nvPr/>
        </p:nvSpPr>
        <p:spPr>
          <a:xfrm>
            <a:off x="7724562" y="1893567"/>
            <a:ext cx="1605482" cy="590538"/>
          </a:xfrm>
          <a:prstGeom prst="roundRect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00" dirty="0">
                <a:ea typeface="Calibri" panose="020F0502020204030204" pitchFamily="34" charset="0"/>
                <a:cs typeface="Times New Roman" panose="02020603050405020304" pitchFamily="18" charset="0"/>
              </a:rPr>
              <a:t>Jefe (a) del Departamento Difusión Artesanal </a:t>
            </a:r>
          </a:p>
        </p:txBody>
      </p:sp>
      <p:cxnSp>
        <p:nvCxnSpPr>
          <p:cNvPr id="139" name="Conector recto 138">
            <a:extLst>
              <a:ext uri="{FF2B5EF4-FFF2-40B4-BE49-F238E27FC236}">
                <a16:creationId xmlns:a16="http://schemas.microsoft.com/office/drawing/2014/main" id="{57ED5F9A-46CB-9A09-2781-80BD310ADE5B}"/>
              </a:ext>
            </a:extLst>
          </p:cNvPr>
          <p:cNvCxnSpPr>
            <a:cxnSpLocks/>
          </p:cNvCxnSpPr>
          <p:nvPr/>
        </p:nvCxnSpPr>
        <p:spPr>
          <a:xfrm flipH="1">
            <a:off x="7524425" y="4352622"/>
            <a:ext cx="202177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Conector recto 139">
            <a:extLst>
              <a:ext uri="{FF2B5EF4-FFF2-40B4-BE49-F238E27FC236}">
                <a16:creationId xmlns:a16="http://schemas.microsoft.com/office/drawing/2014/main" id="{9AE3FFB0-B00F-461F-8624-C0B532F973B8}"/>
              </a:ext>
            </a:extLst>
          </p:cNvPr>
          <p:cNvCxnSpPr>
            <a:cxnSpLocks/>
          </p:cNvCxnSpPr>
          <p:nvPr/>
        </p:nvCxnSpPr>
        <p:spPr>
          <a:xfrm flipH="1">
            <a:off x="7535808" y="3802010"/>
            <a:ext cx="202177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ector recto 98">
            <a:extLst>
              <a:ext uri="{FF2B5EF4-FFF2-40B4-BE49-F238E27FC236}">
                <a16:creationId xmlns:a16="http://schemas.microsoft.com/office/drawing/2014/main" id="{7B83F423-CD8E-56A8-152F-6DD4372E4E18}"/>
              </a:ext>
            </a:extLst>
          </p:cNvPr>
          <p:cNvCxnSpPr>
            <a:cxnSpLocks/>
          </p:cNvCxnSpPr>
          <p:nvPr/>
        </p:nvCxnSpPr>
        <p:spPr>
          <a:xfrm>
            <a:off x="10457980" y="3265154"/>
            <a:ext cx="0" cy="16203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Rectángulo redondeado 74">
            <a:extLst>
              <a:ext uri="{FF2B5EF4-FFF2-40B4-BE49-F238E27FC236}">
                <a16:creationId xmlns:a16="http://schemas.microsoft.com/office/drawing/2014/main" id="{2E2F5A4D-8741-404C-501C-BD630CA67AC6}"/>
              </a:ext>
            </a:extLst>
          </p:cNvPr>
          <p:cNvSpPr/>
          <p:nvPr/>
        </p:nvSpPr>
        <p:spPr>
          <a:xfrm>
            <a:off x="7903908" y="2710358"/>
            <a:ext cx="1274598" cy="457995"/>
          </a:xfrm>
          <a:prstGeom prst="roundRect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ES" sz="800" dirty="0">
                <a:cs typeface="Times New Roman" panose="02020603050405020304" pitchFamily="18" charset="0"/>
              </a:rPr>
              <a:t>Diseñador Gráfico (Pe)</a:t>
            </a:r>
            <a:endParaRPr lang="es-MX" sz="800" dirty="0">
              <a:cs typeface="Times New Roman" panose="02020603050405020304" pitchFamily="18" charset="0"/>
            </a:endParaRPr>
          </a:p>
        </p:txBody>
      </p:sp>
      <p:sp>
        <p:nvSpPr>
          <p:cNvPr id="101" name="Rectangle 121">
            <a:extLst>
              <a:ext uri="{FF2B5EF4-FFF2-40B4-BE49-F238E27FC236}">
                <a16:creationId xmlns:a16="http://schemas.microsoft.com/office/drawing/2014/main" id="{4C770403-5713-CDED-D8B9-1A2435C537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0976" y="-222799"/>
            <a:ext cx="428228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ORGANIGRAMA </a:t>
            </a:r>
            <a:r>
              <a:rPr lang="es-E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FODARCH</a:t>
            </a:r>
            <a:endParaRPr kumimoji="0" 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D935FC0D-F55F-AFEE-4B2D-C04940DA2A57}"/>
              </a:ext>
            </a:extLst>
          </p:cNvPr>
          <p:cNvSpPr txBox="1"/>
          <p:nvPr/>
        </p:nvSpPr>
        <p:spPr>
          <a:xfrm>
            <a:off x="9043181" y="5125728"/>
            <a:ext cx="1942762" cy="1313116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MX" sz="900" b="1" dirty="0">
                <a:latin typeface="Arial" panose="020B0604020202020204" pitchFamily="34" charset="0"/>
                <a:cs typeface="Arial" panose="020B0604020202020204" pitchFamily="34" charset="0"/>
              </a:rPr>
              <a:t>Abreviaciones puestos: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900" dirty="0">
                <a:latin typeface="Arial" panose="020B0604020202020204" pitchFamily="34" charset="0"/>
                <a:cs typeface="Arial" panose="020B0604020202020204" pitchFamily="34" charset="0"/>
              </a:rPr>
              <a:t>Personal Especializado: Pe.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900" dirty="0">
                <a:latin typeface="Arial" panose="020B0604020202020204" pitchFamily="34" charset="0"/>
                <a:cs typeface="Arial" panose="020B0604020202020204" pitchFamily="34" charset="0"/>
              </a:rPr>
              <a:t>Supervisor Administrativo: Sa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900" dirty="0">
                <a:latin typeface="Arial" panose="020B0604020202020204" pitchFamily="34" charset="0"/>
                <a:cs typeface="Arial" panose="020B0604020202020204" pitchFamily="34" charset="0"/>
              </a:rPr>
              <a:t>Auxiliar: Aux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900" dirty="0">
                <a:latin typeface="Arial" panose="020B0604020202020204" pitchFamily="34" charset="0"/>
                <a:cs typeface="Arial" panose="020B0604020202020204" pitchFamily="34" charset="0"/>
              </a:rPr>
              <a:t>Encargada de tienda: </a:t>
            </a:r>
            <a:r>
              <a:rPr lang="es-MX" sz="900" dirty="0" err="1">
                <a:latin typeface="Arial" panose="020B0604020202020204" pitchFamily="34" charset="0"/>
                <a:cs typeface="Arial" panose="020B0604020202020204" pitchFamily="34" charset="0"/>
              </a:rPr>
              <a:t>Enc</a:t>
            </a:r>
            <a:endParaRPr lang="es-MX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900" dirty="0">
                <a:latin typeface="Arial" panose="020B0604020202020204" pitchFamily="34" charset="0"/>
                <a:cs typeface="Arial" panose="020B0604020202020204" pitchFamily="34" charset="0"/>
              </a:rPr>
              <a:t>Almacenista: Al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900" dirty="0">
                <a:latin typeface="Arial" panose="020B0604020202020204" pitchFamily="34" charset="0"/>
                <a:cs typeface="Arial" panose="020B0604020202020204" pitchFamily="34" charset="0"/>
              </a:rPr>
              <a:t> Puestos actuales</a:t>
            </a:r>
          </a:p>
          <a:p>
            <a:pPr>
              <a:lnSpc>
                <a:spcPct val="150000"/>
              </a:lnSpc>
            </a:pPr>
            <a:r>
              <a:rPr lang="es-MX" sz="9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92" name="Elipse 91">
            <a:extLst>
              <a:ext uri="{FF2B5EF4-FFF2-40B4-BE49-F238E27FC236}">
                <a16:creationId xmlns:a16="http://schemas.microsoft.com/office/drawing/2014/main" id="{CF4560B5-31D7-B6E3-2EB2-33D37500848F}"/>
              </a:ext>
            </a:extLst>
          </p:cNvPr>
          <p:cNvSpPr/>
          <p:nvPr/>
        </p:nvSpPr>
        <p:spPr>
          <a:xfrm>
            <a:off x="9084704" y="6018926"/>
            <a:ext cx="146649" cy="1352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Rectángulo redondeado 102">
            <a:extLst>
              <a:ext uri="{FF2B5EF4-FFF2-40B4-BE49-F238E27FC236}">
                <a16:creationId xmlns:a16="http://schemas.microsoft.com/office/drawing/2014/main" id="{6345A693-DD48-8F2F-4B83-EA1DB8BC69E6}"/>
              </a:ext>
            </a:extLst>
          </p:cNvPr>
          <p:cNvSpPr/>
          <p:nvPr/>
        </p:nvSpPr>
        <p:spPr>
          <a:xfrm>
            <a:off x="4844113" y="2743943"/>
            <a:ext cx="1060042" cy="484080"/>
          </a:xfrm>
          <a:prstGeom prst="roundRect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endParaRPr lang="es-ES" sz="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r>
              <a:rPr lang="es-ES" sz="800" dirty="0">
                <a:ea typeface="Calibri" panose="020F0502020204030204" pitchFamily="34" charset="0"/>
                <a:cs typeface="Times New Roman" panose="02020603050405020304" pitchFamily="18" charset="0"/>
              </a:rPr>
              <a:t>Vinculación Museo Creel (Pe)</a:t>
            </a:r>
          </a:p>
          <a:p>
            <a:pPr algn="ctr">
              <a:lnSpc>
                <a:spcPct val="107000"/>
              </a:lnSpc>
            </a:pPr>
            <a:endParaRPr lang="es-ES" sz="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611350F3-DC0E-550A-3C9F-9CBBF5887170}"/>
              </a:ext>
            </a:extLst>
          </p:cNvPr>
          <p:cNvCxnSpPr>
            <a:cxnSpLocks/>
          </p:cNvCxnSpPr>
          <p:nvPr/>
        </p:nvCxnSpPr>
        <p:spPr>
          <a:xfrm>
            <a:off x="5450462" y="2550149"/>
            <a:ext cx="0" cy="19379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39585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1605</TotalTime>
  <Words>213</Words>
  <Application>Microsoft Office PowerPoint</Application>
  <PresentationFormat>Panorámica</PresentationFormat>
  <Paragraphs>43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de Office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Dafne Gandarilla</dc:creator>
  <cp:lastModifiedBy>Asus</cp:lastModifiedBy>
  <cp:revision>41</cp:revision>
  <cp:lastPrinted>2022-04-29T21:58:08Z</cp:lastPrinted>
  <dcterms:created xsi:type="dcterms:W3CDTF">2022-04-19T15:56:14Z</dcterms:created>
  <dcterms:modified xsi:type="dcterms:W3CDTF">2022-10-19T16:05:56Z</dcterms:modified>
</cp:coreProperties>
</file>